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58" r:id="rId6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2" name="Sous-titr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B427A7-99AF-4B2C-91F2-CD9944519073}" type="datetimeFigureOut">
              <a:rPr lang="fr-FR" smtClean="0"/>
              <a:pPr/>
              <a:t>06/02/2018</a:t>
            </a:fld>
            <a:endParaRPr lang="fr-FR"/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B6247E-C694-4801-ABD3-1386B829586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B427A7-99AF-4B2C-91F2-CD9944519073}" type="datetimeFigureOut">
              <a:rPr lang="fr-FR" smtClean="0"/>
              <a:pPr/>
              <a:t>06/02/2018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B6247E-C694-4801-ABD3-1386B82958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B427A7-99AF-4B2C-91F2-CD9944519073}" type="datetimeFigureOut">
              <a:rPr lang="fr-FR" smtClean="0"/>
              <a:pPr/>
              <a:t>06/02/2018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B6247E-C694-4801-ABD3-1386B82958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B427A7-99AF-4B2C-91F2-CD9944519073}" type="datetimeFigureOut">
              <a:rPr lang="fr-FR" smtClean="0"/>
              <a:pPr/>
              <a:t>06/02/2018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B6247E-C694-4801-ABD3-1386B82958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B427A7-99AF-4B2C-91F2-CD9944519073}" type="datetimeFigureOut">
              <a:rPr lang="fr-FR" smtClean="0"/>
              <a:pPr/>
              <a:t>06/02/2018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B6247E-C694-4801-ABD3-1386B829586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B427A7-99AF-4B2C-91F2-CD9944519073}" type="datetimeFigureOut">
              <a:rPr lang="fr-FR" smtClean="0"/>
              <a:pPr/>
              <a:t>06/02/2018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B6247E-C694-4801-ABD3-1386B82958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B427A7-99AF-4B2C-91F2-CD9944519073}" type="datetimeFigureOut">
              <a:rPr lang="fr-FR" smtClean="0"/>
              <a:pPr/>
              <a:t>06/02/2018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B6247E-C694-4801-ABD3-1386B82958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B427A7-99AF-4B2C-91F2-CD9944519073}" type="datetimeFigureOut">
              <a:rPr lang="fr-FR" smtClean="0"/>
              <a:pPr/>
              <a:t>06/02/2018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B6247E-C694-4801-ABD3-1386B82958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B427A7-99AF-4B2C-91F2-CD9944519073}" type="datetimeFigureOut">
              <a:rPr lang="fr-FR" smtClean="0"/>
              <a:pPr/>
              <a:t>06/02/2018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B6247E-C694-4801-ABD3-1386B829586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B427A7-99AF-4B2C-91F2-CD9944519073}" type="datetimeFigureOut">
              <a:rPr lang="fr-FR" smtClean="0"/>
              <a:pPr/>
              <a:t>06/02/2018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B6247E-C694-4801-ABD3-1386B82958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B427A7-99AF-4B2C-91F2-CD9944519073}" type="datetimeFigureOut">
              <a:rPr lang="fr-FR" smtClean="0"/>
              <a:pPr/>
              <a:t>06/02/2018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B6247E-C694-4801-ABD3-1386B829586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9" name="Organigramme : Processu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Organigramme : Processu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cteurs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Bouée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8B427A7-99AF-4B2C-91F2-CD9944519073}" type="datetimeFigureOut">
              <a:rPr lang="fr-FR" smtClean="0"/>
              <a:pPr/>
              <a:t>06/02/2018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8B6247E-C694-4801-ABD3-1386B829586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7624" y="1052736"/>
            <a:ext cx="7776864" cy="374441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fr-FR" sz="6000" dirty="0" smtClean="0">
                <a:latin typeface="Arial" pitchFamily="34" charset="0"/>
                <a:cs typeface="Arial" pitchFamily="34" charset="0"/>
              </a:rPr>
              <a:t>Point sur les travaux et les investissements à </a:t>
            </a:r>
            <a:r>
              <a:rPr lang="fr-FR" sz="6000" dirty="0" smtClean="0">
                <a:latin typeface="Arial" pitchFamily="34" charset="0"/>
                <a:cs typeface="Arial" pitchFamily="34" charset="0"/>
              </a:rPr>
              <a:t>réaliser</a:t>
            </a:r>
            <a:endParaRPr lang="fr-FR" sz="6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Résultat de recherche d'images pour &quot;travaux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933056"/>
            <a:ext cx="4092572" cy="21554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44624"/>
            <a:ext cx="7498080" cy="1143000"/>
          </a:xfrm>
        </p:spPr>
        <p:txBody>
          <a:bodyPr/>
          <a:lstStyle/>
          <a:p>
            <a:pPr algn="ctr"/>
            <a:r>
              <a:rPr lang="fr-FR" dirty="0" smtClean="0">
                <a:latin typeface="Arial" pitchFamily="34" charset="0"/>
                <a:cs typeface="Arial" pitchFamily="34" charset="0"/>
              </a:rPr>
              <a:t>ACCESSIBILITE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35608" y="1076672"/>
            <a:ext cx="7498080" cy="5592688"/>
          </a:xfrm>
        </p:spPr>
        <p:txBody>
          <a:bodyPr>
            <a:normAutofit fontScale="92500"/>
          </a:bodyPr>
          <a:lstStyle/>
          <a:p>
            <a:pPr algn="just"/>
            <a:r>
              <a:rPr lang="fr-FR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Début des travaux 19 février - Fin des travaux 17 août.</a:t>
            </a:r>
          </a:p>
          <a:p>
            <a:pPr algn="just">
              <a:buFont typeface="Wingdings" pitchFamily="2" charset="2"/>
              <a:buChar char="v"/>
            </a:pPr>
            <a:r>
              <a:rPr lang="fr-FR" sz="2200" dirty="0" smtClean="0">
                <a:latin typeface="Arial" pitchFamily="34" charset="0"/>
                <a:cs typeface="Arial" pitchFamily="34" charset="0"/>
              </a:rPr>
              <a:t>Types 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et durée :</a:t>
            </a:r>
          </a:p>
          <a:p>
            <a:pPr lvl="1" algn="just">
              <a:buFont typeface="Arial" pitchFamily="34" charset="0"/>
              <a:buChar char="•"/>
            </a:pPr>
            <a:r>
              <a:rPr lang="fr-FR" sz="2000" dirty="0" smtClean="0">
                <a:latin typeface="Arial" pitchFamily="34" charset="0"/>
                <a:cs typeface="Arial" pitchFamily="34" charset="0"/>
              </a:rPr>
              <a:t>Infirmerie 				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	9 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jours</a:t>
            </a:r>
          </a:p>
          <a:p>
            <a:pPr lvl="2" algn="just">
              <a:buFont typeface="Arial" pitchFamily="34" charset="0"/>
              <a:buChar char="•"/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Plâtrerie 				   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		3 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jours</a:t>
            </a:r>
          </a:p>
          <a:p>
            <a:pPr lvl="2" algn="just">
              <a:buFont typeface="Arial" pitchFamily="34" charset="0"/>
              <a:buChar char="•"/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Menuiserie intérieur			   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		7 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jours</a:t>
            </a:r>
          </a:p>
          <a:p>
            <a:pPr lvl="2" algn="just">
              <a:buFont typeface="Arial" pitchFamily="34" charset="0"/>
              <a:buChar char="•"/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Percement amiante			   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		1 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jour</a:t>
            </a:r>
          </a:p>
          <a:p>
            <a:pPr lvl="2" algn="just">
              <a:buFont typeface="Arial" pitchFamily="34" charset="0"/>
              <a:buChar char="•"/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Peinture				   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		1 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jour</a:t>
            </a:r>
          </a:p>
          <a:p>
            <a:pPr lvl="1" algn="just">
              <a:buFont typeface="Arial" pitchFamily="34" charset="0"/>
              <a:buChar char="•"/>
            </a:pPr>
            <a:r>
              <a:rPr lang="fr-FR" sz="2000" dirty="0" smtClean="0">
                <a:latin typeface="Arial" pitchFamily="34" charset="0"/>
                <a:cs typeface="Arial" pitchFamily="34" charset="0"/>
              </a:rPr>
              <a:t>Electricité 			           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          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25 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jours</a:t>
            </a:r>
          </a:p>
          <a:p>
            <a:pPr lvl="1" algn="just">
              <a:buFont typeface="Arial" pitchFamily="34" charset="0"/>
              <a:buChar char="•"/>
            </a:pPr>
            <a:r>
              <a:rPr lang="fr-FR" sz="2000" dirty="0" smtClean="0">
                <a:latin typeface="Arial" pitchFamily="34" charset="0"/>
                <a:cs typeface="Arial" pitchFamily="34" charset="0"/>
              </a:rPr>
              <a:t>Plomberie				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	5 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jours</a:t>
            </a:r>
          </a:p>
          <a:p>
            <a:pPr lvl="1" algn="just">
              <a:buFont typeface="Arial" pitchFamily="34" charset="0"/>
              <a:buChar char="•"/>
            </a:pPr>
            <a:r>
              <a:rPr lang="fr-FR" sz="2000" dirty="0" smtClean="0">
                <a:latin typeface="Arial" pitchFamily="34" charset="0"/>
                <a:cs typeface="Arial" pitchFamily="34" charset="0"/>
              </a:rPr>
              <a:t>Peinture marquage		           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           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22 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jours</a:t>
            </a:r>
          </a:p>
          <a:p>
            <a:pPr lvl="1" algn="just">
              <a:buFont typeface="Arial" pitchFamily="34" charset="0"/>
              <a:buChar char="•"/>
            </a:pPr>
            <a:r>
              <a:rPr lang="fr-FR" sz="2000" dirty="0" smtClean="0">
                <a:latin typeface="Arial" pitchFamily="34" charset="0"/>
                <a:cs typeface="Arial" pitchFamily="34" charset="0"/>
              </a:rPr>
              <a:t>Serrurerie				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	5 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jours</a:t>
            </a:r>
          </a:p>
          <a:p>
            <a:pPr lvl="1" algn="just">
              <a:buFont typeface="Arial" pitchFamily="34" charset="0"/>
              <a:buChar char="•"/>
            </a:pPr>
            <a:r>
              <a:rPr lang="fr-FR" sz="2000" dirty="0" smtClean="0">
                <a:latin typeface="Arial" pitchFamily="34" charset="0"/>
                <a:cs typeface="Arial" pitchFamily="34" charset="0"/>
              </a:rPr>
              <a:t>Menuiserie intérieure signalétique   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	            15 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jours</a:t>
            </a:r>
          </a:p>
          <a:p>
            <a:pPr lvl="1" algn="just">
              <a:buFont typeface="Arial" pitchFamily="34" charset="0"/>
              <a:buChar char="•"/>
            </a:pPr>
            <a:r>
              <a:rPr lang="fr-FR" sz="2000" dirty="0" smtClean="0">
                <a:latin typeface="Arial" pitchFamily="34" charset="0"/>
                <a:cs typeface="Arial" pitchFamily="34" charset="0"/>
              </a:rPr>
              <a:t>VRD/GO </a:t>
            </a:r>
            <a:r>
              <a:rPr lang="fr-FR" sz="1100" dirty="0" smtClean="0">
                <a:latin typeface="Arial" pitchFamily="34" charset="0"/>
                <a:cs typeface="Arial" pitchFamily="34" charset="0"/>
              </a:rPr>
              <a:t>(voirie et réseaux divers / gros </a:t>
            </a:r>
            <a:r>
              <a:rPr lang="fr-FR" sz="1100" dirty="0" smtClean="0">
                <a:latin typeface="Arial" pitchFamily="34" charset="0"/>
                <a:cs typeface="Arial" pitchFamily="34" charset="0"/>
              </a:rPr>
              <a:t>œuvre – </a:t>
            </a:r>
            <a:r>
              <a:rPr lang="fr-FR" sz="11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cour de récréation</a:t>
            </a:r>
            <a:r>
              <a:rPr lang="fr-FR" sz="1100" dirty="0" smtClean="0">
                <a:latin typeface="Arial" pitchFamily="34" charset="0"/>
                <a:cs typeface="Arial" pitchFamily="34" charset="0"/>
              </a:rPr>
              <a:t>)           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30 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jours</a:t>
            </a:r>
          </a:p>
          <a:p>
            <a:pPr lvl="1" algn="just">
              <a:buFont typeface="Arial" pitchFamily="34" charset="0"/>
              <a:buChar char="•"/>
            </a:pPr>
            <a:r>
              <a:rPr lang="fr-FR" sz="2000" dirty="0" smtClean="0">
                <a:latin typeface="Arial" pitchFamily="34" charset="0"/>
                <a:cs typeface="Arial" pitchFamily="34" charset="0"/>
              </a:rPr>
              <a:t>Ascenseur				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	3 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jours</a:t>
            </a:r>
          </a:p>
          <a:p>
            <a:pPr lvl="1" algn="just">
              <a:buFont typeface="Arial" pitchFamily="34" charset="0"/>
              <a:buChar char="•"/>
            </a:pPr>
            <a:r>
              <a:rPr lang="fr-FR" sz="2000" dirty="0" smtClean="0">
                <a:latin typeface="Arial" pitchFamily="34" charset="0"/>
                <a:cs typeface="Arial" pitchFamily="34" charset="0"/>
              </a:rPr>
              <a:t>OPR </a:t>
            </a:r>
            <a:r>
              <a:rPr lang="fr-FR" sz="1200" dirty="0" smtClean="0">
                <a:latin typeface="Arial" pitchFamily="34" charset="0"/>
                <a:cs typeface="Arial" pitchFamily="34" charset="0"/>
              </a:rPr>
              <a:t>(opérations préalables à la réception)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	            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	            15 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jours</a:t>
            </a:r>
          </a:p>
          <a:p>
            <a:pPr lvl="1" algn="just">
              <a:buFont typeface="Arial" pitchFamily="34" charset="0"/>
              <a:buChar char="•"/>
            </a:pPr>
            <a:r>
              <a:rPr lang="fr-FR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Réception 			            </a:t>
            </a:r>
            <a:r>
              <a:rPr lang="fr-FR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            31 </a:t>
            </a:r>
            <a:r>
              <a:rPr lang="fr-FR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août 2018</a:t>
            </a:r>
          </a:p>
          <a:p>
            <a:pPr lvl="1" algn="just">
              <a:buFont typeface="Arial" pitchFamily="34" charset="0"/>
              <a:buChar char="•"/>
            </a:pPr>
            <a:endParaRPr lang="fr-FR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fr-FR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746064" cy="850106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latin typeface="Arial" pitchFamily="34" charset="0"/>
                <a:cs typeface="Arial" pitchFamily="34" charset="0"/>
              </a:rPr>
              <a:t>AUTRES TRAVAUX A REALISER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59632" y="1052736"/>
            <a:ext cx="7632848" cy="5400600"/>
          </a:xfrm>
        </p:spPr>
        <p:txBody>
          <a:bodyPr>
            <a:normAutofit/>
          </a:bodyPr>
          <a:lstStyle/>
          <a:p>
            <a:r>
              <a:rPr lang="fr-FR" dirty="0" smtClean="0">
                <a:latin typeface="Arial" pitchFamily="34" charset="0"/>
                <a:cs typeface="Arial" pitchFamily="34" charset="0"/>
              </a:rPr>
              <a:t>Cuisine</a:t>
            </a:r>
          </a:p>
          <a:p>
            <a:pPr lvl="1"/>
            <a:r>
              <a:rPr lang="fr-FR" dirty="0" smtClean="0">
                <a:latin typeface="Arial" pitchFamily="34" charset="0"/>
                <a:cs typeface="Arial" pitchFamily="34" charset="0"/>
              </a:rPr>
              <a:t>Isolation thermique de l’espace vaisselle et du laboratoire</a:t>
            </a:r>
          </a:p>
          <a:p>
            <a:pPr lvl="1"/>
            <a:r>
              <a:rPr lang="fr-FR" i="1" dirty="0" smtClean="0">
                <a:latin typeface="Arial" pitchFamily="34" charset="0"/>
                <a:cs typeface="Arial" pitchFamily="34" charset="0"/>
              </a:rPr>
              <a:t>Éventuellement extension du laboratoire et du self</a:t>
            </a:r>
          </a:p>
          <a:p>
            <a:r>
              <a:rPr lang="fr-FR" dirty="0" smtClean="0">
                <a:latin typeface="Arial" pitchFamily="34" charset="0"/>
                <a:cs typeface="Arial" pitchFamily="34" charset="0"/>
              </a:rPr>
              <a:t>Service vie scolaire</a:t>
            </a:r>
          </a:p>
          <a:p>
            <a:pPr lvl="1" algn="just"/>
            <a:r>
              <a:rPr lang="fr-FR" dirty="0" smtClean="0">
                <a:latin typeface="Arial" pitchFamily="34" charset="0"/>
                <a:cs typeface="Arial" pitchFamily="34" charset="0"/>
              </a:rPr>
              <a:t>Création d’un espace après étude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ergo-nomique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préalable au réaménagement :</a:t>
            </a:r>
          </a:p>
          <a:p>
            <a:pPr lvl="2" algn="just"/>
            <a:r>
              <a:rPr lang="fr-FR" dirty="0" smtClean="0">
                <a:latin typeface="Arial" pitchFamily="34" charset="0"/>
                <a:cs typeface="Arial" pitchFamily="34" charset="0"/>
              </a:rPr>
              <a:t>Emprise sur partie comprise entre patio et foyer</a:t>
            </a:r>
          </a:p>
          <a:p>
            <a:pPr lvl="2" algn="just"/>
            <a:r>
              <a:rPr lang="fr-FR" dirty="0" smtClean="0">
                <a:latin typeface="Arial" pitchFamily="34" charset="0"/>
                <a:cs typeface="Arial" pitchFamily="34" charset="0"/>
              </a:rPr>
              <a:t>Banque d’accueil côté cour de récréation</a:t>
            </a:r>
          </a:p>
          <a:p>
            <a:pPr lvl="2" algn="just"/>
            <a:r>
              <a:rPr lang="fr-FR" dirty="0" smtClean="0">
                <a:latin typeface="Arial" pitchFamily="34" charset="0"/>
                <a:cs typeface="Arial" pitchFamily="34" charset="0"/>
              </a:rPr>
              <a:t>…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394400" y="44624"/>
            <a:ext cx="7498080" cy="1224136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Investissements </a:t>
            </a:r>
            <a:r>
              <a:rPr kumimoji="0" lang="fr-FR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réalisés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</a:t>
            </a:r>
            <a:r>
              <a:rPr lang="fr-FR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ur fonds de roulement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1115616" y="1628800"/>
            <a:ext cx="7848872" cy="5184576"/>
          </a:xfrm>
          <a:prstGeom prst="rect">
            <a:avLst/>
          </a:prstGeom>
        </p:spPr>
        <p:txBody>
          <a:bodyPr>
            <a:normAutofit fontScale="47500" lnSpcReduction="20000"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Rénovation de l’espace et aménagement de la salle d’accueil des parents d’élèves à l’étage du bâtiment principal</a:t>
            </a:r>
          </a:p>
          <a:p>
            <a:pPr marL="365760" marR="0" lvl="0" indent="-283464" algn="l" defTabSz="914400" rtl="0" eaLnBrk="1" fontAlgn="auto" latinLnBrk="0" hangingPunct="1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fr-FR" sz="3200" dirty="0" smtClean="0">
                <a:latin typeface="Arial" pitchFamily="34" charset="0"/>
                <a:cs typeface="Arial" pitchFamily="34" charset="0"/>
              </a:rPr>
              <a:t>Rénovation de l’espace et aménagement d’une « salle de repos » près de la salle des professeurs </a:t>
            </a:r>
          </a:p>
          <a:p>
            <a:pPr marL="365760" marR="0" lvl="0" indent="-283464" algn="l" defTabSz="914400" rtl="0" eaLnBrk="1" fontAlgn="auto" latinLnBrk="0" hangingPunct="1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Rénovation de la salle Jacques Durand</a:t>
            </a:r>
          </a:p>
          <a:p>
            <a:pPr marL="365760" marR="0" lvl="0" indent="-283464" algn="l" defTabSz="914400" rtl="0" eaLnBrk="1" fontAlgn="auto" latinLnBrk="0" hangingPunct="1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Passage à la fibre optique 2018</a:t>
            </a:r>
          </a:p>
          <a:p>
            <a:pPr marL="365760" marR="0" lvl="0" indent="-283464" algn="l" defTabSz="914400" rtl="0" eaLnBrk="1" fontAlgn="auto" latinLnBrk="0" hangingPunct="1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Informatique</a:t>
            </a:r>
          </a:p>
          <a:p>
            <a:pPr marL="822960" lvl="1" indent="-283464">
              <a:lnSpc>
                <a:spcPct val="17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fr-FR" sz="3200" dirty="0" smtClean="0">
                <a:latin typeface="Arial" pitchFamily="34" charset="0"/>
                <a:cs typeface="Arial" pitchFamily="34" charset="0"/>
              </a:rPr>
              <a:t>Remplacement du serveur administratif 2016-2017</a:t>
            </a:r>
          </a:p>
          <a:p>
            <a:pPr marL="822960" lvl="1" indent="-283464">
              <a:lnSpc>
                <a:spcPct val="17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fr-FR" sz="3200" dirty="0" smtClean="0">
                <a:latin typeface="Arial" pitchFamily="34" charset="0"/>
                <a:cs typeface="Arial" pitchFamily="34" charset="0"/>
              </a:rPr>
              <a:t>Renouvellement de 32 postes à la rentrée 2017</a:t>
            </a:r>
          </a:p>
          <a:p>
            <a:pPr marL="822960" lvl="1" indent="-283464">
              <a:lnSpc>
                <a:spcPct val="17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Achat de 4 </a:t>
            </a:r>
            <a:r>
              <a:rPr kumimoji="0" lang="fr-F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Ipad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fr-FR" sz="3200" dirty="0" smtClean="0">
                <a:latin typeface="Arial" pitchFamily="34" charset="0"/>
                <a:cs typeface="Arial" pitchFamily="34" charset="0"/>
              </a:rPr>
              <a:t>à la rentrée 2017</a:t>
            </a: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822960" lvl="1" indent="-283464">
              <a:lnSpc>
                <a:spcPct val="17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fr-FR" sz="3200" dirty="0" smtClean="0">
                <a:latin typeface="Arial" pitchFamily="34" charset="0"/>
                <a:cs typeface="Arial" pitchFamily="34" charset="0"/>
              </a:rPr>
              <a:t>Remplacement du serveur pédagogique 2017-2018</a:t>
            </a: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Achat d’une imprimante pour la salle 12</a:t>
            </a: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467544" y="620688"/>
            <a:ext cx="1512168" cy="972688"/>
            <a:chOff x="467544" y="620688"/>
            <a:chExt cx="1512168" cy="972688"/>
          </a:xfrm>
        </p:grpSpPr>
        <p:sp>
          <p:nvSpPr>
            <p:cNvPr id="6" name="Bulle ronde 5"/>
            <p:cNvSpPr/>
            <p:nvPr/>
          </p:nvSpPr>
          <p:spPr>
            <a:xfrm flipH="1" flipV="1">
              <a:off x="467544" y="620688"/>
              <a:ext cx="1512168" cy="972688"/>
            </a:xfrm>
            <a:prstGeom prst="wedgeEllipseCallout">
              <a:avLst>
                <a:gd name="adj1" fmla="val -56772"/>
                <a:gd name="adj2" fmla="val 4919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683568" y="908720"/>
              <a:ext cx="10903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28 300 €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03648" y="44624"/>
            <a:ext cx="749808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>
                <a:latin typeface="Arial" pitchFamily="34" charset="0"/>
                <a:cs typeface="Arial" pitchFamily="34" charset="0"/>
              </a:rPr>
              <a:t>Investissements envisagés</a:t>
            </a:r>
            <a:br>
              <a:rPr lang="fr-FR" dirty="0" smtClean="0">
                <a:latin typeface="Arial" pitchFamily="34" charset="0"/>
                <a:cs typeface="Arial" pitchFamily="34" charset="0"/>
              </a:rPr>
            </a:br>
            <a:r>
              <a:rPr lang="fr-FR" sz="2200" dirty="0" smtClean="0">
                <a:latin typeface="Arial" pitchFamily="34" charset="0"/>
                <a:cs typeface="Arial" pitchFamily="34" charset="0"/>
              </a:rPr>
              <a:t>(en 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fonction du 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compte 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de résultat 2017 et du </a:t>
            </a:r>
            <a:br>
              <a:rPr lang="fr-FR" sz="2200" dirty="0" smtClean="0">
                <a:latin typeface="Arial" pitchFamily="34" charset="0"/>
                <a:cs typeface="Arial" pitchFamily="34" charset="0"/>
              </a:rPr>
            </a:br>
            <a:r>
              <a:rPr lang="fr-FR" sz="2200" dirty="0" smtClean="0">
                <a:latin typeface="Arial" pitchFamily="34" charset="0"/>
                <a:cs typeface="Arial" pitchFamily="34" charset="0"/>
              </a:rPr>
              <a:t>cofinancement possible du département)</a:t>
            </a:r>
            <a:endParaRPr lang="fr-FR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03648" y="1340768"/>
            <a:ext cx="7498080" cy="518457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Cuisine</a:t>
            </a:r>
          </a:p>
          <a:p>
            <a:pPr lvl="1">
              <a:lnSpc>
                <a:spcPct val="150000"/>
              </a:lnSpc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« 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VarioCooking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 »			15 000 €</a:t>
            </a:r>
          </a:p>
          <a:p>
            <a:pPr lvl="1">
              <a:lnSpc>
                <a:spcPct val="150000"/>
              </a:lnSpc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Travaux sur le lave-vaisselle	  3 500 €</a:t>
            </a:r>
          </a:p>
          <a:p>
            <a:pPr>
              <a:lnSpc>
                <a:spcPct val="150000"/>
              </a:lnSpc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25 Ordinateurs			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16 000 €</a:t>
            </a:r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7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Ipad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					  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3 560 €</a:t>
            </a: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1 Imprimante 3D		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	  8 000 €</a:t>
            </a: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1 imprimante 				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     250 €</a:t>
            </a: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buNone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   en salle des professeurs</a:t>
            </a:r>
          </a:p>
          <a:p>
            <a:pPr>
              <a:lnSpc>
                <a:spcPct val="150000"/>
              </a:lnSpc>
            </a:pP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Résultat de recherche d'images pour &quot;variocooking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412776"/>
            <a:ext cx="1191528" cy="1015778"/>
          </a:xfrm>
          <a:prstGeom prst="rect">
            <a:avLst/>
          </a:prstGeom>
          <a:noFill/>
        </p:spPr>
      </p:pic>
      <p:grpSp>
        <p:nvGrpSpPr>
          <p:cNvPr id="8" name="Groupe 7"/>
          <p:cNvGrpSpPr/>
          <p:nvPr/>
        </p:nvGrpSpPr>
        <p:grpSpPr>
          <a:xfrm>
            <a:off x="395536" y="512096"/>
            <a:ext cx="1512168" cy="972688"/>
            <a:chOff x="467544" y="620688"/>
            <a:chExt cx="1512168" cy="972688"/>
          </a:xfrm>
          <a:solidFill>
            <a:srgbClr val="FF0000"/>
          </a:solidFill>
        </p:grpSpPr>
        <p:sp>
          <p:nvSpPr>
            <p:cNvPr id="9" name="Bulle ronde 8"/>
            <p:cNvSpPr/>
            <p:nvPr/>
          </p:nvSpPr>
          <p:spPr>
            <a:xfrm flipH="1" flipV="1">
              <a:off x="467544" y="620688"/>
              <a:ext cx="1512168" cy="972688"/>
            </a:xfrm>
            <a:prstGeom prst="wedgeEllipseCallout">
              <a:avLst>
                <a:gd name="adj1" fmla="val -56772"/>
                <a:gd name="adj2" fmla="val 49197"/>
              </a:avLst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683568" y="908720"/>
              <a:ext cx="1090363" cy="369332"/>
            </a:xfrm>
            <a:prstGeom prst="rect">
              <a:avLst/>
            </a:prstGeom>
            <a:grp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46 500 €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191</TotalTime>
  <Words>115</Words>
  <Application>Microsoft Office PowerPoint</Application>
  <PresentationFormat>Affichage à l'écran (4:3)</PresentationFormat>
  <Paragraphs>51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Solstice</vt:lpstr>
      <vt:lpstr>Point sur les travaux et les investissements à réaliser</vt:lpstr>
      <vt:lpstr>ACCESSIBILITE</vt:lpstr>
      <vt:lpstr>AUTRES TRAVAUX A REALISER</vt:lpstr>
      <vt:lpstr>Diapositive 4</vt:lpstr>
      <vt:lpstr>Investissements envisagés (en fonction du compte de résultat 2017 et du  cofinancement possible du département)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Point sur les travaux et les investissements à réaliser</dc:title>
  <dc:creator>direction</dc:creator>
  <cp:lastModifiedBy>direction</cp:lastModifiedBy>
  <cp:revision>41</cp:revision>
  <dcterms:created xsi:type="dcterms:W3CDTF">2018-02-05T15:57:40Z</dcterms:created>
  <dcterms:modified xsi:type="dcterms:W3CDTF">2018-02-06T10:49:26Z</dcterms:modified>
</cp:coreProperties>
</file>